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9" r:id="rId3"/>
    <p:sldId id="260" r:id="rId4"/>
    <p:sldId id="258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4660"/>
  </p:normalViewPr>
  <p:slideViewPr>
    <p:cSldViewPr>
      <p:cViewPr>
        <p:scale>
          <a:sx n="106" d="100"/>
          <a:sy n="106" d="100"/>
        </p:scale>
        <p:origin x="-13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120E9D4-5BA2-4CB6-97E2-2E29997FF9F4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2B8EA057-CAD6-4019-8F61-2B9938E9252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F0FE08-1803-4B08-B9DB-10C684DC12BC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3D09F-400E-48A2-81E5-192B55F213D0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2C0E47-1611-4B5F-9BC0-9A71ED4B1E59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76C04-B378-4091-86EC-ED16C7518FC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80C5B3-A749-4BB3-A05D-48C21DAE592B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1BBB3-A7B5-4166-8792-6D9D7E19CF1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951521F8-3A1D-45A7-B91E-0DC38B9FC4FD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FE181214-4C18-491A-AD29-51E1E9E7F3B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75C09-0A46-4938-897C-058A4467DF5E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B0DC9-9802-40AD-803B-60B2E5BB6AA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3B4312-8762-40ED-9334-49E549070FB1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7245E-4866-43D1-9216-8F15CA41156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8BC6BB-B7F0-47D3-8633-B69DDF8C04BA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208F8-5CC1-4F49-B370-BAC1200B970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9EB88-EC8D-4CD1-9EDF-376D3CBBD652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F94F9-4A71-44EC-97D6-C43106CA64A2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D59E5-2D94-4D17-A5E5-5482565041E9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3C2BC-3345-411F-A506-EEA4A333DE0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13CD77-D1C8-4DAF-84AF-BB1B512D197F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75A41-EB22-4022-8B0C-37EBBCDA2AC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4F97B10-1A58-4173-BF3C-82F90F4BCD74}" type="datetimeFigureOut">
              <a:rPr lang="ko-KR" altLang="en-US" smtClean="0"/>
              <a:pPr>
                <a:defRPr/>
              </a:pPr>
              <a:t>2013-11-27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A368DB-BB3B-4083-B5FE-25DBE4E2A78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576072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빛</a:t>
            </a:r>
            <a:r>
              <a:rPr lang="en-US" altLang="ko-KR" b="1" dirty="0" smtClean="0"/>
              <a:t>(Light)</a:t>
            </a:r>
            <a:r>
              <a:rPr lang="en-US" altLang="ko-KR" b="1" baseline="-25000" dirty="0" smtClean="0"/>
              <a:t> </a:t>
            </a:r>
            <a:endParaRPr lang="en-US" altLang="ko-KR" b="1" baseline="-25000" dirty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입자</a:t>
            </a:r>
            <a:r>
              <a:rPr lang="en-US" altLang="ko-KR" b="1" dirty="0" smtClean="0"/>
              <a:t>/</a:t>
            </a:r>
            <a:r>
              <a:rPr lang="ko-KR" altLang="en-US" b="1" dirty="0" smtClean="0"/>
              <a:t>파동의 이중성</a:t>
            </a:r>
            <a:r>
              <a:rPr lang="en-US" altLang="ko-KR" b="1" dirty="0" smtClean="0"/>
              <a:t>(dual property)</a:t>
            </a:r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분광분석에서는 파동의 성질을 이용 </a:t>
            </a:r>
            <a:r>
              <a:rPr lang="en-US" altLang="ko-KR" b="1" dirty="0" smtClean="0"/>
              <a:t>– </a:t>
            </a:r>
            <a:r>
              <a:rPr lang="ko-KR" altLang="en-US" b="1" dirty="0" smtClean="0"/>
              <a:t>빛은 전자기파</a:t>
            </a:r>
            <a:r>
              <a:rPr lang="en-US" altLang="ko-KR" b="1" dirty="0" smtClean="0"/>
              <a:t>(electromagnetic wave)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284984"/>
            <a:ext cx="4829175" cy="256222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187624" y="5401920"/>
            <a:ext cx="76328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http://www.ndt-ed.org/EducationResources/CommunityCollege/RadiationSafety/theory/nature.htm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빛의 속도</a:t>
                </a:r>
                <a:r>
                  <a:rPr lang="en-US" altLang="ko-KR" dirty="0" smtClean="0"/>
                  <a:t>: ≈300,000km/s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ko-KR" altLang="en-US" b="0" i="1" smtClean="0">
                        <a:latin typeface="Cambria Math" panose="02040503050406030204" pitchFamily="18" charset="0"/>
                      </a:rPr>
                      <m:t>𝜆𝜈</m:t>
                    </m:r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(</a:t>
                </a:r>
                <a:r>
                  <a:rPr lang="ko-KR" altLang="en-US" dirty="0" smtClean="0"/>
                  <a:t>파장</a:t>
                </a:r>
                <a:r>
                  <a:rPr lang="en-US" altLang="ko-KR" dirty="0" smtClean="0"/>
                  <a:t>*</a:t>
                </a:r>
                <a:r>
                  <a:rPr lang="ko-KR" altLang="en-US" dirty="0" smtClean="0"/>
                  <a:t>진동수</a:t>
                </a:r>
                <a:r>
                  <a:rPr lang="en-US" altLang="ko-KR" dirty="0" smtClean="0"/>
                  <a:t>)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빛의 에너지</a:t>
                </a:r>
                <a:r>
                  <a:rPr lang="en-US" altLang="ko-KR" dirty="0" smtClean="0"/>
                  <a:t>: </a:t>
                </a:r>
                <a:r>
                  <a:rPr lang="ko-KR" altLang="en-US" dirty="0" smtClean="0"/>
                  <a:t>진동수에 의해서만 결정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ko-KR" altLang="en-US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h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ko-KR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den>
                    </m:f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(h: Plank’s constant=6.62606957*10</a:t>
                </a:r>
                <a:r>
                  <a:rPr lang="en-US" altLang="ko-KR" baseline="30000" dirty="0" smtClean="0"/>
                  <a:t>-34</a:t>
                </a:r>
                <a:r>
                  <a:rPr lang="en-US" altLang="ko-KR" dirty="0" smtClean="0"/>
                  <a:t> J.s=4.135667516*10</a:t>
                </a:r>
                <a:r>
                  <a:rPr lang="en-US" altLang="ko-KR" baseline="30000" dirty="0" smtClean="0"/>
                  <a:t>-15</a:t>
                </a:r>
                <a:r>
                  <a:rPr lang="en-US" altLang="ko-KR" dirty="0" smtClean="0"/>
                  <a:t> </a:t>
                </a:r>
                <a:r>
                  <a:rPr lang="en-US" altLang="ko-KR" dirty="0" err="1" smtClean="0"/>
                  <a:t>eV.s</a:t>
                </a:r>
                <a:r>
                  <a:rPr lang="en-US" altLang="ko-KR" dirty="0" smtClean="0"/>
                  <a:t>)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endParaRPr lang="en-US" altLang="ko-KR" dirty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>
                    <a:sym typeface="Wingdings" panose="05000000000000000000" pitchFamily="2" charset="2"/>
                  </a:rPr>
                  <a:t> </a:t>
                </a:r>
                <a:r>
                  <a:rPr lang="ko-KR" altLang="en-US" dirty="0" smtClean="0">
                    <a:sym typeface="Wingdings" panose="05000000000000000000" pitchFamily="2" charset="2"/>
                  </a:rPr>
                  <a:t>분광분석학의 가장 기초적인 원리</a:t>
                </a:r>
                <a:r>
                  <a:rPr lang="en-US" altLang="ko-KR" dirty="0" smtClean="0">
                    <a:sym typeface="Wingdings" panose="05000000000000000000" pitchFamily="2" charset="2"/>
                  </a:rPr>
                  <a:t>:</a:t>
                </a:r>
              </a:p>
              <a:p>
                <a:pPr lvl="3">
                  <a:buFont typeface="Wingdings" panose="05000000000000000000" pitchFamily="2" charset="2"/>
                  <a:buChar char="§"/>
                </a:pPr>
                <a:r>
                  <a:rPr lang="ko-KR" altLang="en-US" dirty="0" smtClean="0">
                    <a:sym typeface="Wingdings" panose="05000000000000000000" pitchFamily="2" charset="2"/>
                  </a:rPr>
                  <a:t>다양한 물리</a:t>
                </a:r>
                <a:r>
                  <a:rPr lang="en-US" altLang="ko-KR" dirty="0" smtClean="0">
                    <a:sym typeface="Wingdings" panose="05000000000000000000" pitchFamily="2" charset="2"/>
                  </a:rPr>
                  <a:t>-</a:t>
                </a:r>
                <a:r>
                  <a:rPr lang="ko-KR" altLang="en-US" dirty="0" smtClean="0">
                    <a:sym typeface="Wingdings" panose="05000000000000000000" pitchFamily="2" charset="2"/>
                  </a:rPr>
                  <a:t>화학적 현상들은 각기 다른 수준의 에너지를 흡수 방출한다</a:t>
                </a:r>
                <a:endParaRPr lang="en-US" altLang="ko-KR" dirty="0" smtClean="0">
                  <a:sym typeface="Wingdings" panose="05000000000000000000" pitchFamily="2" charset="2"/>
                </a:endParaRPr>
              </a:p>
              <a:p>
                <a:pPr lvl="3">
                  <a:buFont typeface="Wingdings" panose="05000000000000000000" pitchFamily="2" charset="2"/>
                  <a:buChar char="§"/>
                </a:pPr>
                <a:r>
                  <a:rPr lang="ko-KR" altLang="en-US" dirty="0" smtClean="0">
                    <a:sym typeface="Wingdings" panose="05000000000000000000" pitchFamily="2" charset="2"/>
                  </a:rPr>
                  <a:t>에너지 수준에 따른 해당  파장의 전자기파를 흡수하거나 방출하는</a:t>
                </a:r>
                <a:r>
                  <a:rPr lang="en-US" altLang="ko-KR" dirty="0" smtClean="0">
                    <a:sym typeface="Wingdings" panose="05000000000000000000" pitchFamily="2" charset="2"/>
                  </a:rPr>
                  <a:t> </a:t>
                </a:r>
                <a:r>
                  <a:rPr lang="ko-KR" altLang="en-US" dirty="0" smtClean="0">
                    <a:sym typeface="Wingdings" panose="05000000000000000000" pitchFamily="2" charset="2"/>
                  </a:rPr>
                  <a:t>성질을 이용하여 분석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98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3563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>
              <a:buFont typeface="Wingdings" panose="05000000000000000000" pitchFamily="2" charset="2"/>
              <a:buChar char="§"/>
            </a:pPr>
            <a:r>
              <a:rPr lang="en-US" altLang="ko-KR" dirty="0"/>
              <a:t>Spectrum of Light</a:t>
            </a:r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i="1" u="sng" dirty="0"/>
              <a:t>Wave type</a:t>
            </a:r>
            <a:r>
              <a:rPr lang="en-US" altLang="ko-KR" u="sng" dirty="0"/>
              <a:t>		</a:t>
            </a:r>
            <a:r>
              <a:rPr lang="en-US" altLang="ko-KR" i="1" u="sng" dirty="0"/>
              <a:t>Wavelength (cm)</a:t>
            </a:r>
            <a:endParaRPr lang="en-US" altLang="ko-KR" u="sng" dirty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Electric			10</a:t>
            </a:r>
            <a:r>
              <a:rPr lang="en-US" altLang="ko-KR" baseline="30000" dirty="0"/>
              <a:t>10</a:t>
            </a:r>
            <a:r>
              <a:rPr lang="en-US" altLang="ko-KR" dirty="0"/>
              <a:t>-10</a:t>
            </a:r>
            <a:r>
              <a:rPr lang="en-US" altLang="ko-KR" baseline="30000" dirty="0"/>
              <a:t>6</a:t>
            </a:r>
            <a:endParaRPr lang="en-US" altLang="ko-KR" dirty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Radio			10</a:t>
            </a:r>
            <a:r>
              <a:rPr lang="en-US" altLang="ko-KR" baseline="30000" dirty="0"/>
              <a:t>6</a:t>
            </a:r>
            <a:r>
              <a:rPr lang="en-US" altLang="ko-KR" dirty="0"/>
              <a:t>-10</a:t>
            </a:r>
            <a:r>
              <a:rPr lang="en-US" altLang="ko-KR" baseline="30000" dirty="0"/>
              <a:t>2</a:t>
            </a:r>
            <a:endParaRPr lang="en-US" altLang="ko-KR" dirty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Microwave		</a:t>
            </a:r>
            <a:r>
              <a:rPr lang="en-US" altLang="ko-KR" dirty="0" smtClean="0"/>
              <a:t>	10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-10</a:t>
            </a:r>
            <a:r>
              <a:rPr lang="en-US" altLang="ko-KR" baseline="30000" dirty="0" smtClean="0"/>
              <a:t>-2</a:t>
            </a:r>
            <a:endParaRPr lang="en-US" altLang="ko-KR" dirty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Infrared			10</a:t>
            </a:r>
            <a:r>
              <a:rPr lang="en-US" altLang="ko-KR" baseline="30000" dirty="0"/>
              <a:t>-2</a:t>
            </a:r>
            <a:r>
              <a:rPr lang="en-US" altLang="ko-KR" dirty="0"/>
              <a:t>-7.7×10</a:t>
            </a:r>
            <a:r>
              <a:rPr lang="en-US" altLang="ko-KR" baseline="30000" dirty="0"/>
              <a:t>-5</a:t>
            </a:r>
            <a:endParaRPr lang="en-US" altLang="ko-KR" dirty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Visible			7.7×10</a:t>
            </a:r>
            <a:r>
              <a:rPr lang="en-US" altLang="ko-KR" baseline="30000" dirty="0"/>
              <a:t>-5</a:t>
            </a:r>
            <a:r>
              <a:rPr lang="en-US" altLang="ko-KR" dirty="0"/>
              <a:t>-3.9×10</a:t>
            </a:r>
            <a:r>
              <a:rPr lang="en-US" altLang="ko-KR" baseline="30000" dirty="0"/>
              <a:t>-5</a:t>
            </a:r>
            <a:endParaRPr lang="en-US" altLang="ko-KR" dirty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Ultraviolet		</a:t>
            </a:r>
            <a:r>
              <a:rPr lang="en-US" altLang="ko-KR" dirty="0" smtClean="0"/>
              <a:t>	3.9×10</a:t>
            </a:r>
            <a:r>
              <a:rPr lang="en-US" altLang="ko-KR" baseline="30000" dirty="0" smtClean="0"/>
              <a:t>-5</a:t>
            </a:r>
            <a:r>
              <a:rPr lang="en-US" altLang="ko-KR" dirty="0" smtClean="0"/>
              <a:t>-10</a:t>
            </a:r>
            <a:r>
              <a:rPr lang="en-US" altLang="ko-KR" baseline="30000" dirty="0" smtClean="0"/>
              <a:t>-6</a:t>
            </a:r>
            <a:endParaRPr lang="en-US" altLang="ko-KR" dirty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X-Rays			10</a:t>
            </a:r>
            <a:r>
              <a:rPr lang="en-US" altLang="ko-KR" baseline="30000" dirty="0"/>
              <a:t>-6</a:t>
            </a:r>
            <a:r>
              <a:rPr lang="en-US" altLang="ko-KR" dirty="0"/>
              <a:t>-10</a:t>
            </a:r>
            <a:r>
              <a:rPr lang="en-US" altLang="ko-KR" baseline="30000" dirty="0"/>
              <a:t>-9</a:t>
            </a:r>
            <a:endParaRPr lang="en-US" altLang="ko-KR" dirty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Gamma rays		10</a:t>
            </a:r>
            <a:r>
              <a:rPr lang="en-US" altLang="ko-KR" baseline="30000" dirty="0"/>
              <a:t>-9</a:t>
            </a:r>
            <a:r>
              <a:rPr lang="en-US" altLang="ko-KR" dirty="0"/>
              <a:t>-10</a:t>
            </a:r>
            <a:r>
              <a:rPr lang="en-US" altLang="ko-KR" baseline="30000" dirty="0"/>
              <a:t>-12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267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7662672" cy="3657600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949605"/>
            <a:ext cx="5857875" cy="250507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259632" y="6467070"/>
            <a:ext cx="7488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http://www.science4heritage.org/survenir/approach/?c=NIR-spectroscopy</a:t>
            </a:r>
          </a:p>
        </p:txBody>
      </p:sp>
    </p:spTree>
    <p:extLst>
      <p:ext uri="{BB962C8B-B14F-4D97-AF65-F5344CB8AC3E}">
        <p14:creationId xmlns:p14="http://schemas.microsoft.com/office/powerpoint/2010/main" val="113725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1026" name="Picture 2" descr="C:\Users\jyy\Pictures\2013-11-27\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68126" y="-1031260"/>
            <a:ext cx="6480720" cy="892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29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fontAlgn="base">
              <a:buFont typeface="Wingdings" panose="05000000000000000000" pitchFamily="2" charset="2"/>
              <a:buChar char="§"/>
            </a:pPr>
            <a:r>
              <a:rPr lang="en-US" altLang="ko-KR" b="1" dirty="0" smtClean="0"/>
              <a:t>Units</a:t>
            </a:r>
            <a:endParaRPr lang="en-US" altLang="ko-KR" dirty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i="1" dirty="0" smtClean="0"/>
              <a:t>Unit </a:t>
            </a:r>
            <a:r>
              <a:rPr lang="en-US" altLang="ko-KR" i="1" dirty="0"/>
              <a:t>prefixes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p </a:t>
            </a:r>
            <a:r>
              <a:rPr lang="en-US" altLang="ko-KR" dirty="0"/>
              <a:t>= </a:t>
            </a:r>
            <a:r>
              <a:rPr lang="en-US" altLang="ko-KR" dirty="0" err="1"/>
              <a:t>pico</a:t>
            </a:r>
            <a:r>
              <a:rPr lang="en-US" altLang="ko-KR" dirty="0"/>
              <a:t> = 10</a:t>
            </a:r>
            <a:r>
              <a:rPr lang="en-US" altLang="ko-KR" baseline="30000" dirty="0"/>
              <a:t>-12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n </a:t>
            </a:r>
            <a:r>
              <a:rPr lang="en-US" altLang="ko-KR" dirty="0"/>
              <a:t>= </a:t>
            </a:r>
            <a:r>
              <a:rPr lang="en-US" altLang="ko-KR" dirty="0" err="1"/>
              <a:t>nano</a:t>
            </a:r>
            <a:r>
              <a:rPr lang="en-US" altLang="ko-KR" dirty="0"/>
              <a:t> = 10</a:t>
            </a:r>
            <a:r>
              <a:rPr lang="en-US" altLang="ko-KR" baseline="30000" dirty="0"/>
              <a:t>-9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l-GR" altLang="ko-KR" dirty="0" smtClean="0"/>
              <a:t>μ </a:t>
            </a:r>
            <a:r>
              <a:rPr lang="el-GR" altLang="ko-KR" dirty="0"/>
              <a:t>= </a:t>
            </a:r>
            <a:r>
              <a:rPr lang="en-US" altLang="ko-KR" dirty="0"/>
              <a:t>micro = 10</a:t>
            </a:r>
            <a:r>
              <a:rPr lang="en-US" altLang="ko-KR" baseline="30000" dirty="0"/>
              <a:t>-6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m </a:t>
            </a:r>
            <a:r>
              <a:rPr lang="en-US" altLang="ko-KR" dirty="0"/>
              <a:t>= </a:t>
            </a:r>
            <a:r>
              <a:rPr lang="en-US" altLang="ko-KR" dirty="0" err="1"/>
              <a:t>milli</a:t>
            </a:r>
            <a:r>
              <a:rPr lang="en-US" altLang="ko-KR" dirty="0"/>
              <a:t> = 10</a:t>
            </a:r>
            <a:r>
              <a:rPr lang="en-US" altLang="ko-KR" baseline="30000" dirty="0"/>
              <a:t>-3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K </a:t>
            </a:r>
            <a:r>
              <a:rPr lang="en-US" altLang="ko-KR" dirty="0"/>
              <a:t>= </a:t>
            </a:r>
            <a:r>
              <a:rPr lang="en-US" altLang="ko-KR" dirty="0" err="1"/>
              <a:t>killo</a:t>
            </a:r>
            <a:r>
              <a:rPr lang="en-US" altLang="ko-KR" dirty="0"/>
              <a:t> = 10</a:t>
            </a:r>
            <a:r>
              <a:rPr lang="en-US" altLang="ko-KR" baseline="30000" dirty="0"/>
              <a:t>3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M </a:t>
            </a:r>
            <a:r>
              <a:rPr lang="en-US" altLang="ko-KR" dirty="0"/>
              <a:t>= mega = 10</a:t>
            </a:r>
            <a:r>
              <a:rPr lang="en-US" altLang="ko-KR" baseline="30000" dirty="0"/>
              <a:t>6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G </a:t>
            </a:r>
            <a:r>
              <a:rPr lang="en-US" altLang="ko-KR" dirty="0"/>
              <a:t>= </a:t>
            </a:r>
            <a:r>
              <a:rPr lang="en-US" altLang="ko-KR" dirty="0" err="1"/>
              <a:t>giga</a:t>
            </a:r>
            <a:r>
              <a:rPr lang="en-US" altLang="ko-KR" dirty="0"/>
              <a:t> = 10</a:t>
            </a:r>
            <a:r>
              <a:rPr lang="en-US" altLang="ko-KR" baseline="30000" dirty="0"/>
              <a:t>9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 smtClean="0"/>
              <a:t>T </a:t>
            </a:r>
            <a:r>
              <a:rPr lang="en-US" altLang="ko-KR" dirty="0"/>
              <a:t>= </a:t>
            </a:r>
            <a:r>
              <a:rPr lang="en-US" altLang="ko-KR" dirty="0" err="1"/>
              <a:t>tera</a:t>
            </a:r>
            <a:r>
              <a:rPr lang="en-US" altLang="ko-KR" dirty="0"/>
              <a:t> = 10</a:t>
            </a:r>
            <a:r>
              <a:rPr lang="en-US" altLang="ko-KR" baseline="30000" dirty="0"/>
              <a:t>12</a:t>
            </a:r>
            <a:endParaRPr lang="en-US" altLang="ko-KR" dirty="0"/>
          </a:p>
          <a:p>
            <a:pPr fontAlgn="base"/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234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i="1" dirty="0" smtClean="0"/>
              <a:t>Frequency </a:t>
            </a:r>
            <a:r>
              <a:rPr lang="en-US" altLang="ko-KR" i="1" dirty="0"/>
              <a:t>units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Hz (hertz) -- KHz, MHz, GHz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( c (cycle); old notation, but still being used)</a:t>
            </a:r>
          </a:p>
          <a:p>
            <a:pPr fontAlgn="base">
              <a:buFont typeface="Wingdings" panose="05000000000000000000" pitchFamily="2" charset="2"/>
              <a:buChar char="§"/>
            </a:pPr>
            <a:endParaRPr lang="en-US" altLang="ko-KR" i="1" dirty="0" smtClean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i="1" dirty="0" smtClean="0"/>
              <a:t>Wavelength </a:t>
            </a:r>
            <a:r>
              <a:rPr lang="en-US" altLang="ko-KR" i="1" dirty="0"/>
              <a:t>units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m, mm, </a:t>
            </a:r>
            <a:r>
              <a:rPr lang="el-GR" altLang="ko-KR" dirty="0"/>
              <a:t>μ</a:t>
            </a:r>
            <a:r>
              <a:rPr lang="en-US" altLang="ko-KR" dirty="0"/>
              <a:t>m, nm, etc.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Å=10</a:t>
            </a:r>
            <a:r>
              <a:rPr lang="en-US" altLang="ko-KR" baseline="30000" dirty="0"/>
              <a:t>-8</a:t>
            </a:r>
            <a:r>
              <a:rPr lang="en-US" altLang="ko-KR" dirty="0"/>
              <a:t> cm -- X-Ray </a:t>
            </a:r>
            <a:r>
              <a:rPr lang="ko-KR" altLang="en-US" dirty="0"/>
              <a:t>연구에서 사용</a:t>
            </a:r>
          </a:p>
          <a:p>
            <a:pPr fontAlgn="base">
              <a:buFont typeface="Wingdings" panose="05000000000000000000" pitchFamily="2" charset="2"/>
              <a:buChar char="§"/>
            </a:pPr>
            <a:endParaRPr lang="en-US" altLang="ko-KR" dirty="0" smtClean="0"/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ko-KR" altLang="en-US" dirty="0" smtClean="0"/>
              <a:t>몇몇 </a:t>
            </a:r>
            <a:r>
              <a:rPr lang="ko-KR" altLang="en-US" dirty="0"/>
              <a:t>틀린 단위 </a:t>
            </a:r>
            <a:r>
              <a:rPr lang="en-US" altLang="ko-KR" dirty="0"/>
              <a:t>(</a:t>
            </a:r>
            <a:r>
              <a:rPr lang="ko-KR" altLang="en-US" dirty="0"/>
              <a:t>예전에는 </a:t>
            </a:r>
            <a:r>
              <a:rPr lang="ko-KR" altLang="en-US" dirty="0" smtClean="0"/>
              <a:t>사용되었음</a:t>
            </a:r>
            <a:r>
              <a:rPr lang="en-US" altLang="ko-KR" dirty="0"/>
              <a:t>)</a:t>
            </a:r>
            <a:endParaRPr lang="ko-KR" altLang="en-US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l-GR" altLang="ko-KR" dirty="0"/>
              <a:t>μ --&gt; μ</a:t>
            </a:r>
            <a:r>
              <a:rPr lang="en-US" altLang="ko-KR" dirty="0"/>
              <a:t>m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m</a:t>
            </a:r>
            <a:r>
              <a:rPr lang="el-GR" altLang="ko-KR" dirty="0"/>
              <a:t>μ --&gt; </a:t>
            </a:r>
            <a:r>
              <a:rPr lang="en-US" altLang="ko-KR" dirty="0" smtClean="0"/>
              <a:t>nm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9400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 fontAlgn="base">
              <a:buFont typeface="Wingdings" panose="05000000000000000000" pitchFamily="2" charset="2"/>
              <a:buChar char="§"/>
            </a:pPr>
            <a:r>
              <a:rPr lang="en-US" altLang="ko-KR" i="1" dirty="0" smtClean="0"/>
              <a:t>Energy </a:t>
            </a:r>
            <a:r>
              <a:rPr lang="en-US" altLang="ko-KR" i="1" dirty="0"/>
              <a:t>units</a:t>
            </a:r>
            <a:endParaRPr lang="en-US" altLang="ko-KR" dirty="0"/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erg = g cm</a:t>
            </a:r>
            <a:r>
              <a:rPr lang="en-US" altLang="ko-KR" baseline="30000" dirty="0"/>
              <a:t>2</a:t>
            </a:r>
            <a:r>
              <a:rPr lang="en-US" altLang="ko-KR" dirty="0"/>
              <a:t>/sec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eV = 1.602×10</a:t>
            </a:r>
            <a:r>
              <a:rPr lang="en-US" altLang="ko-KR" baseline="30000" dirty="0"/>
              <a:t>-12</a:t>
            </a:r>
            <a:r>
              <a:rPr lang="en-US" altLang="ko-KR" dirty="0"/>
              <a:t> erg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/>
              <a:t>cm</a:t>
            </a:r>
            <a:r>
              <a:rPr lang="en-US" altLang="ko-KR" baseline="30000" dirty="0"/>
              <a:t>-1</a:t>
            </a:r>
            <a:r>
              <a:rPr lang="en-US" altLang="ko-KR" dirty="0"/>
              <a:t> (wavenumber) = 1.99×10</a:t>
            </a:r>
            <a:r>
              <a:rPr lang="en-US" altLang="ko-KR" baseline="30000" dirty="0"/>
              <a:t>-16 </a:t>
            </a:r>
            <a:r>
              <a:rPr lang="en-US" altLang="ko-KR" dirty="0"/>
              <a:t>erg</a:t>
            </a:r>
          </a:p>
          <a:p>
            <a:pPr lvl="2" fontAlgn="base">
              <a:buFont typeface="Wingdings" panose="05000000000000000000" pitchFamily="2" charset="2"/>
              <a:buChar char="§"/>
            </a:pPr>
            <a:r>
              <a:rPr lang="en-US" altLang="ko-KR" dirty="0" err="1"/>
              <a:t>cal</a:t>
            </a:r>
            <a:r>
              <a:rPr lang="en-US" altLang="ko-KR" dirty="0"/>
              <a:t> = 4.18×10</a:t>
            </a:r>
            <a:r>
              <a:rPr lang="en-US" altLang="ko-KR" baseline="30000" dirty="0"/>
              <a:t>9 </a:t>
            </a:r>
            <a:r>
              <a:rPr lang="en-US" altLang="ko-KR" dirty="0"/>
              <a:t>erg = 4.18 J</a:t>
            </a:r>
            <a:endParaRPr lang="ko-KR" altLang="en-US" dirty="0"/>
          </a:p>
          <a:p>
            <a:pPr>
              <a:buFont typeface="Wingdings" panose="05000000000000000000" pitchFamily="2" charset="2"/>
              <a:buChar char="§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498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1632</TotalTime>
  <Words>276</Words>
  <Application>Microsoft Office PowerPoint</Application>
  <PresentationFormat>화면 슬라이드 쇼(4:3)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원본</vt:lpstr>
      <vt:lpstr>Ch. 6. 분광분석(SPECTROSCOPY)</vt:lpstr>
      <vt:lpstr>Ch. 6. 분광분석(SPECTROSCOPY)</vt:lpstr>
      <vt:lpstr>Ch. 6. 분광분석(SPECTROSCOPY)</vt:lpstr>
      <vt:lpstr>PowerPoint 프레젠테이션</vt:lpstr>
      <vt:lpstr>PowerPoint 프레젠테이션</vt:lpstr>
      <vt:lpstr>Ch. 6. 분광분석(SPECTROSCOPY)</vt:lpstr>
      <vt:lpstr>Ch. 6. 분광분석(SPECTROSCOPY)</vt:lpstr>
      <vt:lpstr>Ch. 6. 분광분석(SPECTROSCOPY)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2. BASICS of GEOCHEMICAL ANALYSIS</dc:title>
  <dc:creator>user</dc:creator>
  <cp:lastModifiedBy>jyy</cp:lastModifiedBy>
  <cp:revision>82</cp:revision>
  <dcterms:created xsi:type="dcterms:W3CDTF">2011-09-04T11:44:53Z</dcterms:created>
  <dcterms:modified xsi:type="dcterms:W3CDTF">2013-11-27T03:35:29Z</dcterms:modified>
</cp:coreProperties>
</file>